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0" r:id="rId6"/>
    <p:sldId id="281" r:id="rId7"/>
    <p:sldId id="282" r:id="rId8"/>
    <p:sldId id="275" r:id="rId9"/>
    <p:sldId id="265" r:id="rId10"/>
    <p:sldId id="276" r:id="rId11"/>
    <p:sldId id="269" r:id="rId12"/>
    <p:sldId id="271" r:id="rId13"/>
    <p:sldId id="274" r:id="rId14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01%20Dokumenty%20&#268;e&#353;kov&#225;\statistiky\2018\2018_0226_statistiky_v&#253;uk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01%20Dokumenty%20&#268;e&#353;kov&#225;\statistiky\2018\2018_0226_statistiky_v&#253;u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82290758401028"/>
          <c:y val="8.8296090833291901E-2"/>
          <c:w val="0.57673493810197063"/>
          <c:h val="0.55633876870985832"/>
        </c:manualLayout>
      </c:layout>
      <c:pieChart>
        <c:varyColors val="1"/>
        <c:ser>
          <c:idx val="0"/>
          <c:order val="0"/>
          <c:tx>
            <c:strRef>
              <c:f>'meziroční porovnání'!$B$104</c:f>
              <c:strCache>
                <c:ptCount val="1"/>
                <c:pt idx="0">
                  <c:v>počet žáků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481928409037861"/>
                  <c:y val="0.119347208769522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463574847706483"/>
                  <c:y val="-7.79275877051437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866129268524328"/>
                  <c:y val="-5.37302188434586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669334340664206"/>
                  <c:y val="9.32670426004487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bon Slab Stencil Regular" pitchFamily="50" charset="-18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'meziroční porovnání'!$A$105:$A$108</c:f>
              <c:strCache>
                <c:ptCount val="4"/>
                <c:pt idx="0">
                  <c:v>MŠ</c:v>
                </c:pt>
                <c:pt idx="1">
                  <c:v>ZŠ 1. stupeň</c:v>
                </c:pt>
                <c:pt idx="2">
                  <c:v>ZŠ 2. stupeň</c:v>
                </c:pt>
                <c:pt idx="3">
                  <c:v>SŠ</c:v>
                </c:pt>
              </c:strCache>
            </c:strRef>
          </c:cat>
          <c:val>
            <c:numRef>
              <c:f>'meziroční porovnání'!$B$105:$B$108</c:f>
              <c:numCache>
                <c:formatCode>General</c:formatCode>
                <c:ptCount val="4"/>
                <c:pt idx="0">
                  <c:v>3113</c:v>
                </c:pt>
                <c:pt idx="1">
                  <c:v>4799</c:v>
                </c:pt>
                <c:pt idx="2">
                  <c:v>6468</c:v>
                </c:pt>
                <c:pt idx="3">
                  <c:v>1863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arbon Slab Stencil Regular" pitchFamily="50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'meziroční porovnání'!$B$84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'meziroční porovnání'!$A$85:$A$94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'meziroční porovnání'!$B$85:$B$94</c:f>
              <c:numCache>
                <c:formatCode>General</c:formatCode>
                <c:ptCount val="10"/>
                <c:pt idx="0">
                  <c:v>179</c:v>
                </c:pt>
                <c:pt idx="1">
                  <c:v>162</c:v>
                </c:pt>
                <c:pt idx="2">
                  <c:v>189</c:v>
                </c:pt>
                <c:pt idx="3">
                  <c:v>985</c:v>
                </c:pt>
                <c:pt idx="4">
                  <c:v>449</c:v>
                </c:pt>
                <c:pt idx="5">
                  <c:v>675</c:v>
                </c:pt>
                <c:pt idx="6">
                  <c:v>71</c:v>
                </c:pt>
                <c:pt idx="7">
                  <c:v>413</c:v>
                </c:pt>
                <c:pt idx="8">
                  <c:v>667</c:v>
                </c:pt>
                <c:pt idx="9">
                  <c:v>738</c:v>
                </c:pt>
              </c:numCache>
            </c:numRef>
          </c:val>
        </c:ser>
        <c:ser>
          <c:idx val="1"/>
          <c:order val="1"/>
          <c:tx>
            <c:strRef>
              <c:f>'meziroční porovnání'!$C$84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'meziroční porovnání'!$A$85:$A$94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'meziroční porovnání'!$C$85:$C$94</c:f>
              <c:numCache>
                <c:formatCode>General</c:formatCode>
                <c:ptCount val="10"/>
                <c:pt idx="0">
                  <c:v>495</c:v>
                </c:pt>
                <c:pt idx="1">
                  <c:v>107</c:v>
                </c:pt>
                <c:pt idx="2">
                  <c:v>130</c:v>
                </c:pt>
                <c:pt idx="3">
                  <c:v>719</c:v>
                </c:pt>
                <c:pt idx="4">
                  <c:v>1587</c:v>
                </c:pt>
                <c:pt idx="5">
                  <c:v>2071</c:v>
                </c:pt>
                <c:pt idx="6">
                  <c:v>778</c:v>
                </c:pt>
                <c:pt idx="7">
                  <c:v>1323</c:v>
                </c:pt>
                <c:pt idx="8">
                  <c:v>1714</c:v>
                </c:pt>
                <c:pt idx="9">
                  <c:v>1616</c:v>
                </c:pt>
              </c:numCache>
            </c:numRef>
          </c:val>
        </c:ser>
        <c:ser>
          <c:idx val="2"/>
          <c:order val="2"/>
          <c:tx>
            <c:strRef>
              <c:f>'meziroční porovnání'!$D$84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'meziroční porovnání'!$A$85:$A$94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'meziroční porovnání'!$D$85:$D$94</c:f>
              <c:numCache>
                <c:formatCode>General</c:formatCode>
                <c:ptCount val="10"/>
                <c:pt idx="0">
                  <c:v>577</c:v>
                </c:pt>
                <c:pt idx="1">
                  <c:v>436</c:v>
                </c:pt>
                <c:pt idx="2">
                  <c:v>776</c:v>
                </c:pt>
                <c:pt idx="3">
                  <c:v>1175</c:v>
                </c:pt>
                <c:pt idx="4">
                  <c:v>1667</c:v>
                </c:pt>
                <c:pt idx="5">
                  <c:v>2112</c:v>
                </c:pt>
                <c:pt idx="6">
                  <c:v>1653</c:v>
                </c:pt>
                <c:pt idx="7">
                  <c:v>1423</c:v>
                </c:pt>
                <c:pt idx="8">
                  <c:v>2204</c:v>
                </c:pt>
                <c:pt idx="9">
                  <c:v>1732</c:v>
                </c:pt>
              </c:numCache>
            </c:numRef>
          </c:val>
        </c:ser>
        <c:ser>
          <c:idx val="3"/>
          <c:order val="3"/>
          <c:tx>
            <c:strRef>
              <c:f>'meziroční porovnání'!$E$84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val>
            <c:numRef>
              <c:f>'meziroční porovnání'!$E$85:$E$94</c:f>
              <c:numCache>
                <c:formatCode>General</c:formatCode>
                <c:ptCount val="10"/>
                <c:pt idx="0">
                  <c:v>1729</c:v>
                </c:pt>
                <c:pt idx="1">
                  <c:v>1287</c:v>
                </c:pt>
                <c:pt idx="2">
                  <c:v>857</c:v>
                </c:pt>
                <c:pt idx="3">
                  <c:v>702</c:v>
                </c:pt>
                <c:pt idx="4">
                  <c:v>334</c:v>
                </c:pt>
                <c:pt idx="5">
                  <c:v>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84352"/>
        <c:axId val="23294336"/>
      </c:barChart>
      <c:catAx>
        <c:axId val="232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s-CZ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Slab Stencil Regular" pitchFamily="50" charset="-18"/>
                <a:ea typeface="+mn-ea"/>
                <a:cs typeface="+mn-cs"/>
              </a:defRPr>
            </a:pPr>
            <a:endParaRPr lang="cs-CZ"/>
          </a:p>
        </c:txPr>
        <c:crossAx val="23294336"/>
        <c:crosses val="autoZero"/>
        <c:auto val="1"/>
        <c:lblAlgn val="ctr"/>
        <c:lblOffset val="100"/>
        <c:noMultiLvlLbl val="0"/>
      </c:catAx>
      <c:valAx>
        <c:axId val="2329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s-CZ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Slab Stencil Regular" pitchFamily="50" charset="-18"/>
                <a:ea typeface="+mn-ea"/>
                <a:cs typeface="+mn-cs"/>
              </a:defRPr>
            </a:pPr>
            <a:endParaRPr lang="cs-CZ"/>
          </a:p>
        </c:txPr>
        <c:crossAx val="232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arbon Slab Stencil Regular" pitchFamily="50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2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6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2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9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2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5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11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86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A96C-2E51-4DE1-8846-61B2C2CC4465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E82E-F267-4241-B714-E793BD8A7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7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jakub.svrcek@dolnivitkovice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90095" y="4357972"/>
            <a:ext cx="6042539" cy="194503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Karbon Slab Stencil Bold" pitchFamily="50" charset="-18"/>
              </a:rPr>
              <a:t>VZDĚLANÁ  OSTRAVA                         </a:t>
            </a:r>
            <a:endParaRPr lang="cs-CZ" sz="3600" b="1" dirty="0">
              <a:latin typeface="Karbon Slab Stencil Bold" pitchFamily="50" charset="-18"/>
            </a:endParaRPr>
          </a:p>
          <a:p>
            <a:r>
              <a:rPr lang="cs-CZ" sz="3600" b="1" dirty="0" smtClean="0">
                <a:latin typeface="Karbon Slab Stencil Bold" pitchFamily="50" charset="-18"/>
              </a:rPr>
              <a:t>Prezentace projektu</a:t>
            </a:r>
          </a:p>
          <a:p>
            <a:r>
              <a:rPr lang="cs-CZ" sz="3600" b="1" dirty="0" smtClean="0">
                <a:latin typeface="Karbon Slab Stencil Bold" pitchFamily="50" charset="-18"/>
              </a:rPr>
              <a:t>8. 3. 2018</a:t>
            </a:r>
            <a:endParaRPr lang="cs-CZ" sz="3600" b="1" dirty="0">
              <a:latin typeface="Karbon Slab Stencil Bold" pitchFamily="50" charset="-18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61"/>
            <a:ext cx="5913898" cy="2338593"/>
          </a:xfrm>
          <a:prstGeom prst="rect">
            <a:avLst/>
          </a:prstGeom>
        </p:spPr>
      </p:pic>
      <p:pic>
        <p:nvPicPr>
          <p:cNvPr id="11" name="Obrázek 10" descr="c-documents-and-settings-krzyzankovavl-plocha-plone-foto-designmanua-l-03-1_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99" y="6165082"/>
            <a:ext cx="2162175" cy="55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6" y="131735"/>
            <a:ext cx="5846738" cy="38978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8" y="2791105"/>
            <a:ext cx="5893451" cy="39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166" y="224725"/>
            <a:ext cx="11190667" cy="11789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latin typeface="Karbon Slab Stencil Bold" pitchFamily="50" charset="-18"/>
              </a:rPr>
              <a:t>Živá knihovna </a:t>
            </a:r>
            <a:r>
              <a:rPr lang="cs-CZ" dirty="0" smtClean="0">
                <a:latin typeface="Karbon Slab Stencil Bold" pitchFamily="50" charset="-18"/>
              </a:rPr>
              <a:t>povolání</a:t>
            </a:r>
            <a:br>
              <a:rPr lang="cs-CZ" dirty="0" smtClean="0">
                <a:latin typeface="Karbon Slab Stencil Bold" pitchFamily="50" charset="-18"/>
              </a:rPr>
            </a:br>
            <a:r>
              <a:rPr lang="cs-CZ" dirty="0" smtClean="0">
                <a:latin typeface="Karbon Slab Stencil Bold" pitchFamily="50" charset="-18"/>
              </a:rPr>
              <a:t>		</a:t>
            </a:r>
            <a:r>
              <a:rPr lang="cs-CZ" dirty="0" smtClean="0">
                <a:latin typeface="Karbon Slab Stencil Regular" pitchFamily="50" charset="-18"/>
              </a:rPr>
              <a:t>seznámení žáků s žádanými profesemi</a:t>
            </a:r>
            <a:endParaRPr lang="cs-CZ" dirty="0">
              <a:latin typeface="Karbon Slab Stencil Regular" pitchFamily="50" charset="-18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76587"/>
            <a:ext cx="3774154" cy="25161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09" y="4256828"/>
            <a:ext cx="3779520" cy="25196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08" y="1571664"/>
            <a:ext cx="3782747" cy="25210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" y="4275785"/>
            <a:ext cx="3748778" cy="25007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60405"/>
            <a:ext cx="3774154" cy="2516103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310166" y="2007915"/>
            <a:ext cx="3030830" cy="16446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Karbon Slab Stencil Bold" pitchFamily="50" charset="-18"/>
              </a:rPr>
              <a:t>2 realizace</a:t>
            </a:r>
          </a:p>
          <a:p>
            <a:pPr algn="ctr"/>
            <a:r>
              <a:rPr lang="cs-CZ" sz="2400" dirty="0" smtClean="0">
                <a:latin typeface="Karbon Slab Stencil Bold" pitchFamily="50" charset="-18"/>
              </a:rPr>
              <a:t>44 tříd</a:t>
            </a:r>
          </a:p>
          <a:p>
            <a:pPr algn="ctr"/>
            <a:r>
              <a:rPr lang="cs-CZ" sz="2400" dirty="0" smtClean="0">
                <a:latin typeface="Karbon Slab Stencil Bold" pitchFamily="50" charset="-18"/>
              </a:rPr>
              <a:t>932 žáků</a:t>
            </a:r>
            <a:endParaRPr lang="cs-CZ" sz="2400" dirty="0">
              <a:latin typeface="Karbon Slab Stencil 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13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40" y="365125"/>
            <a:ext cx="7078923" cy="17902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latin typeface="Karbon Slab Stencil Bold" pitchFamily="50" charset="-18"/>
              </a:rPr>
              <a:t>Aktivity ve městě Ostravě zaměřené </a:t>
            </a:r>
            <a:r>
              <a:rPr lang="cs-CZ" dirty="0" smtClean="0">
                <a:latin typeface="Karbon Slab Stencil Bold" pitchFamily="50" charset="-18"/>
              </a:rPr>
              <a:t>na </a:t>
            </a:r>
            <a:r>
              <a:rPr lang="cs-CZ" dirty="0">
                <a:latin typeface="Karbon Slab Stencil Bold" pitchFamily="50" charset="-18"/>
              </a:rPr>
              <a:t>oživení </a:t>
            </a:r>
            <a:r>
              <a:rPr lang="cs-CZ" dirty="0" smtClean="0">
                <a:latin typeface="Karbon Slab Stencil Bold" pitchFamily="50" charset="-18"/>
              </a:rPr>
              <a:t/>
            </a:r>
            <a:br>
              <a:rPr lang="cs-CZ" dirty="0" smtClean="0">
                <a:latin typeface="Karbon Slab Stencil Bold" pitchFamily="50" charset="-18"/>
              </a:rPr>
            </a:br>
            <a:r>
              <a:rPr lang="cs-CZ" dirty="0" smtClean="0">
                <a:latin typeface="Karbon Slab Stencil Bold" pitchFamily="50" charset="-18"/>
              </a:rPr>
              <a:t>veřejného </a:t>
            </a:r>
            <a:r>
              <a:rPr lang="cs-CZ" dirty="0">
                <a:latin typeface="Karbon Slab Stencil Bold" pitchFamily="50" charset="-18"/>
              </a:rPr>
              <a:t>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40" y="2687818"/>
            <a:ext cx="2910264" cy="1161924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latin typeface="Karbon Slab Stencil Regular" pitchFamily="50" charset="-18"/>
              </a:rPr>
              <a:t> 6. 10. 2017 Tvoříme společně </a:t>
            </a:r>
            <a:r>
              <a:rPr lang="cs-CZ" b="1" dirty="0">
                <a:latin typeface="Karbon Slab Stencil Regular" pitchFamily="50" charset="-18"/>
              </a:rPr>
              <a:t>ostravskou </a:t>
            </a:r>
            <a:r>
              <a:rPr lang="cs-CZ" b="1" dirty="0" smtClean="0">
                <a:latin typeface="Karbon Slab Stencil Regular" pitchFamily="50" charset="-18"/>
              </a:rPr>
              <a:t>DNA</a:t>
            </a:r>
            <a:endParaRPr lang="cs-CZ" b="1" dirty="0">
              <a:latin typeface="Karbon Slab Stencil Regular" pitchFamily="50" charset="-18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5" y="4490886"/>
            <a:ext cx="3329630" cy="22215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58" y="4490886"/>
            <a:ext cx="3371774" cy="223325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8" y="39195"/>
            <a:ext cx="4997893" cy="3310292"/>
          </a:xfrm>
          <a:prstGeom prst="rect">
            <a:avLst/>
          </a:prstGeom>
        </p:spPr>
      </p:pic>
      <p:pic>
        <p:nvPicPr>
          <p:cNvPr id="1026" name="Picture 2" descr="http://img26.rajce.idnes.cz/d2603/14/14564/14564275_6942e8d540fb18afc7f1995f1aa58d6e/images/IMG_3527-01.jpg?v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78" y="3397417"/>
            <a:ext cx="4997893" cy="33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 12"/>
          <p:cNvSpPr/>
          <p:nvPr/>
        </p:nvSpPr>
        <p:spPr>
          <a:xfrm>
            <a:off x="3738967" y="2446464"/>
            <a:ext cx="3030830" cy="16446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Karbon Slab Stencil Bold" pitchFamily="50" charset="-18"/>
              </a:rPr>
              <a:t>479 dětí</a:t>
            </a:r>
          </a:p>
          <a:p>
            <a:pPr algn="ctr"/>
            <a:r>
              <a:rPr lang="cs-CZ" sz="2400" dirty="0" smtClean="0">
                <a:latin typeface="Karbon Slab Stencil Bold" pitchFamily="50" charset="-18"/>
              </a:rPr>
              <a:t>23 tříd</a:t>
            </a:r>
          </a:p>
          <a:p>
            <a:pPr algn="ctr"/>
            <a:r>
              <a:rPr lang="cs-CZ" sz="2400" dirty="0" smtClean="0">
                <a:latin typeface="Karbon Slab Stencil Bold" pitchFamily="50" charset="-18"/>
              </a:rPr>
              <a:t>8 škol</a:t>
            </a:r>
            <a:endParaRPr lang="cs-CZ" sz="2400" dirty="0">
              <a:latin typeface="Karbon Slab Stencil 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7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1448" y="240224"/>
            <a:ext cx="10515600" cy="1155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>
                <a:latin typeface="Karbon Slab Stencil Bold" pitchFamily="50" charset="-18"/>
              </a:rPr>
              <a:t>Mimoškolní vzdělávací aktivity </a:t>
            </a:r>
            <a:br>
              <a:rPr lang="cs-CZ" dirty="0">
                <a:latin typeface="Karbon Slab Stencil Bold" pitchFamily="50" charset="-18"/>
              </a:rPr>
            </a:br>
            <a:r>
              <a:rPr lang="cs-CZ" dirty="0">
                <a:latin typeface="Karbon Slab Stencil Bold" pitchFamily="50" charset="-18"/>
              </a:rPr>
              <a:t>							a Science campy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622" y="1696471"/>
            <a:ext cx="7247709" cy="239367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b="1" dirty="0">
                <a:latin typeface="Karbon Slab Stencil Regular" pitchFamily="50" charset="-18"/>
              </a:rPr>
              <a:t>v odpoledních hodinách </a:t>
            </a:r>
          </a:p>
          <a:p>
            <a:r>
              <a:rPr lang="cs-CZ" b="1" dirty="0">
                <a:latin typeface="Karbon Slab Stencil Regular" pitchFamily="50" charset="-18"/>
              </a:rPr>
              <a:t>v průběhu školních prázdnin </a:t>
            </a:r>
          </a:p>
          <a:p>
            <a:r>
              <a:rPr lang="cs-CZ" b="1" dirty="0" smtClean="0">
                <a:latin typeface="Karbon Slab Stencil Regular" pitchFamily="50" charset="-18"/>
              </a:rPr>
              <a:t>využití infrastruktury </a:t>
            </a:r>
            <a:r>
              <a:rPr lang="cs-CZ" b="1" dirty="0">
                <a:latin typeface="Karbon Slab Stencil Regular" pitchFamily="50" charset="-18"/>
              </a:rPr>
              <a:t>Světa techniky </a:t>
            </a:r>
            <a:br>
              <a:rPr lang="cs-CZ" b="1" dirty="0">
                <a:latin typeface="Karbon Slab Stencil Regular" pitchFamily="50" charset="-18"/>
              </a:rPr>
            </a:br>
            <a:r>
              <a:rPr lang="cs-CZ" b="1" dirty="0">
                <a:latin typeface="Karbon Slab Stencil Regular" pitchFamily="50" charset="-18"/>
              </a:rPr>
              <a:t>či </a:t>
            </a:r>
            <a:r>
              <a:rPr lang="cs-CZ" b="1" dirty="0" smtClean="0">
                <a:latin typeface="Karbon Slab Stencil Regular" pitchFamily="50" charset="-18"/>
              </a:rPr>
              <a:t>přírodního </a:t>
            </a:r>
            <a:r>
              <a:rPr lang="cs-CZ" b="1" dirty="0">
                <a:latin typeface="Karbon Slab Stencil Regular" pitchFamily="50" charset="-18"/>
              </a:rPr>
              <a:t>prostředí areálu </a:t>
            </a:r>
            <a:r>
              <a:rPr lang="cs-CZ" b="1" dirty="0" err="1">
                <a:latin typeface="Karbon Slab Stencil Regular" pitchFamily="50" charset="-18"/>
              </a:rPr>
              <a:t>Landek</a:t>
            </a:r>
            <a:r>
              <a:rPr lang="cs-CZ" b="1" dirty="0">
                <a:latin typeface="Karbon Slab Stencil Regular" pitchFamily="50" charset="-18"/>
              </a:rPr>
              <a:t> Parku</a:t>
            </a:r>
          </a:p>
          <a:p>
            <a:r>
              <a:rPr lang="cs-CZ" b="1" dirty="0" smtClean="0">
                <a:latin typeface="Karbon Slab Stencil Regular" pitchFamily="50" charset="-18"/>
              </a:rPr>
              <a:t>metody </a:t>
            </a:r>
            <a:r>
              <a:rPr lang="cs-CZ" b="1" dirty="0">
                <a:latin typeface="Karbon Slab Stencil Regular" pitchFamily="50" charset="-18"/>
              </a:rPr>
              <a:t>badatelsky orientované výuky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2" y="4263668"/>
            <a:ext cx="3675978" cy="24506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60" y="4275986"/>
            <a:ext cx="3715512" cy="247802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" y="4275986"/>
            <a:ext cx="3724273" cy="24836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2" y="1395976"/>
            <a:ext cx="3675978" cy="27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4644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latin typeface="Karbon Slab Stencil Bold" pitchFamily="50" charset="-18"/>
              </a:rPr>
              <a:t>Děkujeme za důvěru poskytovatelům, </a:t>
            </a:r>
            <a:br>
              <a:rPr lang="cs-CZ" dirty="0" smtClean="0">
                <a:latin typeface="Karbon Slab Stencil Bold" pitchFamily="50" charset="-18"/>
              </a:rPr>
            </a:br>
            <a:r>
              <a:rPr lang="cs-CZ" dirty="0">
                <a:latin typeface="Karbon Slab Stencil Bold" pitchFamily="50" charset="-18"/>
              </a:rPr>
              <a:t>za zájem </a:t>
            </a:r>
            <a:r>
              <a:rPr lang="cs-CZ" dirty="0" smtClean="0">
                <a:latin typeface="Karbon Slab Stencil Bold" pitchFamily="50" charset="-18"/>
              </a:rPr>
              <a:t>pedagogům a za aktivitu žákům</a:t>
            </a:r>
            <a:endParaRPr lang="cs-CZ" dirty="0">
              <a:latin typeface="Karbon Slab Stencil Bold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2047"/>
            <a:ext cx="10746783" cy="11468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200" dirty="0" smtClean="0">
                <a:latin typeface="Karbon Slab Stencil Regular" pitchFamily="50" charset="-18"/>
              </a:rPr>
              <a:t>     Jakub </a:t>
            </a:r>
            <a:r>
              <a:rPr lang="cs-CZ" sz="3200" dirty="0">
                <a:latin typeface="Karbon Slab Stencil Regular" pitchFamily="50" charset="-18"/>
              </a:rPr>
              <a:t>Švrček </a:t>
            </a:r>
            <a:r>
              <a:rPr lang="cs-CZ" sz="3200" dirty="0" smtClean="0">
                <a:latin typeface="Karbon Slab Stencil Regular" pitchFamily="50" charset="-18"/>
              </a:rPr>
              <a:t>		</a:t>
            </a:r>
          </a:p>
          <a:p>
            <a:pPr marL="0" indent="0" algn="ctr">
              <a:buNone/>
            </a:pPr>
            <a:r>
              <a:rPr lang="cs-CZ" sz="3200" dirty="0" smtClean="0">
                <a:latin typeface="Karbon Slab Stencil Regular" pitchFamily="50" charset="-18"/>
              </a:rPr>
              <a:t>   ředitel </a:t>
            </a:r>
            <a:r>
              <a:rPr lang="cs-CZ" sz="3200" dirty="0">
                <a:latin typeface="Karbon Slab Stencil Regular" pitchFamily="50" charset="-18"/>
              </a:rPr>
              <a:t>Světa </a:t>
            </a:r>
            <a:r>
              <a:rPr lang="cs-CZ" sz="3200" dirty="0" smtClean="0">
                <a:latin typeface="Karbon Slab Stencil Regular" pitchFamily="50" charset="-18"/>
              </a:rPr>
              <a:t>techniky 	   	</a:t>
            </a:r>
            <a:endParaRPr lang="cs-CZ" sz="3200" dirty="0">
              <a:latin typeface="Karbon Slab Stencil Regular" pitchFamily="50" charset="-18"/>
            </a:endParaRPr>
          </a:p>
          <a:p>
            <a:pPr marL="0" indent="0">
              <a:buNone/>
            </a:pPr>
            <a:r>
              <a:rPr lang="cs-CZ" sz="2000" b="1" dirty="0" smtClean="0">
                <a:latin typeface="Karbon Slab Stencil Regular" pitchFamily="50" charset="-18"/>
              </a:rPr>
              <a:t>           			          </a:t>
            </a:r>
            <a:r>
              <a:rPr lang="cs-CZ" sz="2000" b="1" dirty="0" smtClean="0">
                <a:latin typeface="Karbon Slab Stencil Regular" pitchFamily="50" charset="-18"/>
                <a:hlinkClick r:id="rId2"/>
              </a:rPr>
              <a:t>jakub.svrcek@dolnivitkovice.cz </a:t>
            </a:r>
            <a:r>
              <a:rPr lang="cs-CZ" sz="2000" b="1" dirty="0" smtClean="0">
                <a:latin typeface="Karbon Slab Stencil Regular" pitchFamily="50" charset="-18"/>
              </a:rPr>
              <a:t>	            	</a:t>
            </a:r>
            <a:endParaRPr lang="cs-CZ" sz="2000" b="1" dirty="0">
              <a:latin typeface="Karbon Slab Stencil Regular" pitchFamily="50" charset="-18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1" y="3196591"/>
            <a:ext cx="5404305" cy="36055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9" y="3203459"/>
            <a:ext cx="5398000" cy="35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530" y="319620"/>
            <a:ext cx="4348986" cy="1325563"/>
          </a:xfrm>
        </p:spPr>
        <p:txBody>
          <a:bodyPr/>
          <a:lstStyle/>
          <a:p>
            <a:r>
              <a:rPr lang="cs-CZ" dirty="0" smtClean="0">
                <a:latin typeface="Karbon Slab Stencil Bold" pitchFamily="50" charset="-18"/>
              </a:rPr>
              <a:t>Cíle projektu</a:t>
            </a:r>
            <a:endParaRPr lang="cs-CZ" dirty="0">
              <a:latin typeface="Karbon Slab Stencil Bold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726" y="1801500"/>
            <a:ext cx="7252676" cy="4669042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Karbon Slab Stencil Regular" pitchFamily="50" charset="-18"/>
              </a:rPr>
              <a:t>Rozvíjet systém excelentního neformálního vzdělávání </a:t>
            </a:r>
            <a:br>
              <a:rPr lang="cs-CZ" sz="3200" dirty="0" smtClean="0">
                <a:latin typeface="Karbon Slab Stencil Regular" pitchFamily="50" charset="-18"/>
              </a:rPr>
            </a:br>
            <a:r>
              <a:rPr lang="cs-CZ" sz="3200" dirty="0" smtClean="0">
                <a:latin typeface="Karbon Slab Stencil Regular" pitchFamily="50" charset="-18"/>
              </a:rPr>
              <a:t>na území města Ostravy</a:t>
            </a:r>
            <a:endParaRPr lang="cs-CZ" sz="3200" dirty="0">
              <a:latin typeface="Karbon Slab Stencil Regular" pitchFamily="50" charset="-18"/>
            </a:endParaRPr>
          </a:p>
          <a:p>
            <a:pPr lvl="0"/>
            <a:r>
              <a:rPr lang="cs-CZ" sz="3200" dirty="0">
                <a:latin typeface="Karbon Slab Stencil Regular" pitchFamily="50" charset="-18"/>
              </a:rPr>
              <a:t>Klást důraz na rozvoj logického </a:t>
            </a:r>
            <a:r>
              <a:rPr lang="cs-CZ" sz="3200" dirty="0" smtClean="0">
                <a:latin typeface="Karbon Slab Stencil Regular" pitchFamily="50" charset="-18"/>
              </a:rPr>
              <a:t/>
            </a:r>
            <a:br>
              <a:rPr lang="cs-CZ" sz="3200" dirty="0" smtClean="0">
                <a:latin typeface="Karbon Slab Stencil Regular" pitchFamily="50" charset="-18"/>
              </a:rPr>
            </a:br>
            <a:r>
              <a:rPr lang="cs-CZ" sz="3200" dirty="0" smtClean="0">
                <a:latin typeface="Karbon Slab Stencil Regular" pitchFamily="50" charset="-18"/>
              </a:rPr>
              <a:t>a </a:t>
            </a:r>
            <a:r>
              <a:rPr lang="cs-CZ" sz="3200" dirty="0">
                <a:latin typeface="Karbon Slab Stencil Regular" pitchFamily="50" charset="-18"/>
              </a:rPr>
              <a:t>kritického myšlení, manuální zručnost, finanční gramotnost, tvořivost</a:t>
            </a:r>
          </a:p>
          <a:p>
            <a:pPr lvl="0"/>
            <a:r>
              <a:rPr lang="cs-CZ" sz="3200" dirty="0">
                <a:latin typeface="Karbon Slab Stencil Regular" pitchFamily="50" charset="-18"/>
              </a:rPr>
              <a:t>Spolupracovat s odborníky </a:t>
            </a:r>
            <a:r>
              <a:rPr lang="cs-CZ" sz="3200" dirty="0" smtClean="0">
                <a:latin typeface="Karbon Slab Stencil Regular" pitchFamily="50" charset="-18"/>
              </a:rPr>
              <a:t/>
            </a:r>
            <a:br>
              <a:rPr lang="cs-CZ" sz="3200" dirty="0" smtClean="0">
                <a:latin typeface="Karbon Slab Stencil Regular" pitchFamily="50" charset="-18"/>
              </a:rPr>
            </a:br>
            <a:r>
              <a:rPr lang="cs-CZ" sz="3200" dirty="0" smtClean="0">
                <a:latin typeface="Karbon Slab Stencil Regular" pitchFamily="50" charset="-18"/>
              </a:rPr>
              <a:t>z </a:t>
            </a:r>
            <a:r>
              <a:rPr lang="cs-CZ" sz="3200" dirty="0">
                <a:latin typeface="Karbon Slab Stencil Regular" pitchFamily="50" charset="-18"/>
              </a:rPr>
              <a:t>univerzit </a:t>
            </a:r>
            <a:r>
              <a:rPr lang="cs-CZ" sz="3200" dirty="0" smtClean="0">
                <a:latin typeface="Karbon Slab Stencil Regular" pitchFamily="50" charset="-18"/>
              </a:rPr>
              <a:t>i z praxe </a:t>
            </a:r>
            <a:endParaRPr lang="cs-CZ" sz="3200" dirty="0">
              <a:latin typeface="Karbon Slab Stencil Regular" pitchFamily="50" charset="-18"/>
            </a:endParaRPr>
          </a:p>
          <a:p>
            <a:endParaRPr lang="cs-CZ" sz="3200" dirty="0">
              <a:latin typeface="Karbon Slab Stencil Regular" pitchFamily="50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20" y="3603355"/>
            <a:ext cx="4637870" cy="30919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19" y="6414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07" y="303459"/>
            <a:ext cx="6984853" cy="14943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b="1" dirty="0">
                <a:latin typeface="Karbon Slab Stencil Bold" pitchFamily="50" charset="-18"/>
              </a:rPr>
              <a:t>Jedinečná infrastruktura </a:t>
            </a:r>
            <a:r>
              <a:rPr lang="cs-CZ" b="1" dirty="0" smtClean="0">
                <a:latin typeface="Karbon Slab Stencil Bold" pitchFamily="50" charset="-18"/>
              </a:rPr>
              <a:t/>
            </a:r>
            <a:br>
              <a:rPr lang="cs-CZ" b="1" dirty="0" smtClean="0">
                <a:latin typeface="Karbon Slab Stencil Bold" pitchFamily="50" charset="-18"/>
              </a:rPr>
            </a:br>
            <a:r>
              <a:rPr lang="cs-CZ" b="1" dirty="0" smtClean="0">
                <a:latin typeface="Karbon Slab Stencil Bold" pitchFamily="50" charset="-18"/>
              </a:rPr>
              <a:t>pro neformální vzdělávání</a:t>
            </a:r>
            <a:endParaRPr lang="cs-CZ" dirty="0">
              <a:latin typeface="Karbon Slab Stencil Bold" pitchFamily="50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44" y="3634353"/>
            <a:ext cx="4667964" cy="31080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56" y="303459"/>
            <a:ext cx="4659252" cy="31061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3" y="1991531"/>
            <a:ext cx="7123869" cy="47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87" y="77490"/>
            <a:ext cx="8345838" cy="94802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Karbon Slab Stencil Bold" pitchFamily="50" charset="-18"/>
              </a:rPr>
              <a:t>Určeno všem věkovým </a:t>
            </a:r>
            <a:r>
              <a:rPr lang="cs-CZ" dirty="0">
                <a:latin typeface="Karbon Slab Stencil Bold" pitchFamily="50" charset="-18"/>
              </a:rPr>
              <a:t>k</a:t>
            </a:r>
            <a:r>
              <a:rPr lang="cs-CZ" dirty="0" smtClean="0">
                <a:latin typeface="Karbon Slab Stencil Bold" pitchFamily="50" charset="-18"/>
              </a:rPr>
              <a:t>ategoriím</a:t>
            </a:r>
            <a:endParaRPr lang="cs-CZ" dirty="0">
              <a:latin typeface="Karbon Slab Stencil Bold" pitchFamily="50" charset="-18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97730"/>
              </p:ext>
            </p:extLst>
          </p:nvPr>
        </p:nvGraphicFramePr>
        <p:xfrm>
          <a:off x="4038716" y="1277660"/>
          <a:ext cx="3727342" cy="468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3" y="3680847"/>
            <a:ext cx="4598656" cy="30634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1" y="1076762"/>
            <a:ext cx="4244219" cy="2387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6" y="3581987"/>
            <a:ext cx="4282964" cy="3162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3" y="956142"/>
            <a:ext cx="4598656" cy="25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478" y="420510"/>
            <a:ext cx="7392692" cy="10480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b="1" dirty="0">
                <a:latin typeface="Karbon Slab Stencil Bold" pitchFamily="50" charset="-18"/>
              </a:rPr>
              <a:t>Atraktivní obohacení </a:t>
            </a:r>
            <a:r>
              <a:rPr lang="cs-CZ" b="1" dirty="0" smtClean="0">
                <a:latin typeface="Karbon Slab Stencil Bold" pitchFamily="50" charset="-18"/>
              </a:rPr>
              <a:t/>
            </a:r>
            <a:br>
              <a:rPr lang="cs-CZ" b="1" dirty="0" smtClean="0">
                <a:latin typeface="Karbon Slab Stencil Bold" pitchFamily="50" charset="-18"/>
              </a:rPr>
            </a:br>
            <a:r>
              <a:rPr lang="cs-CZ" b="1" dirty="0" smtClean="0">
                <a:latin typeface="Karbon Slab Stencil Bold" pitchFamily="50" charset="-18"/>
              </a:rPr>
              <a:t>školní výuky</a:t>
            </a:r>
            <a:endParaRPr lang="cs-CZ" dirty="0">
              <a:latin typeface="Karbon Slab Stencil Bold" pitchFamily="50" charset="-18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23" y="3727343"/>
            <a:ext cx="4495969" cy="2977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23" y="420510"/>
            <a:ext cx="4479011" cy="2986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" y="1976034"/>
            <a:ext cx="7093736" cy="47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777" y="659920"/>
            <a:ext cx="6107314" cy="10480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atin typeface="Karbon Slab Stencil Bold" pitchFamily="50" charset="-18"/>
              </a:rPr>
              <a:t>Zážitkové </a:t>
            </a:r>
            <a:r>
              <a:rPr lang="cs-CZ" b="1" dirty="0" smtClean="0">
                <a:latin typeface="Karbon Slab Stencil Bold" pitchFamily="50" charset="-18"/>
              </a:rPr>
              <a:t>vzdělávání</a:t>
            </a:r>
            <a:endParaRPr lang="cs-CZ" dirty="0">
              <a:latin typeface="Karbon Slab Stencil Bold" pitchFamily="50" charset="-18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21" y="3943377"/>
            <a:ext cx="4879061" cy="27441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9" y="2162127"/>
            <a:ext cx="6788091" cy="45253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21" y="960183"/>
            <a:ext cx="4879061" cy="27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389" y="667670"/>
            <a:ext cx="6625871" cy="10480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atin typeface="Karbon Slab Stencil Bold" pitchFamily="50" charset="-18"/>
              </a:rPr>
              <a:t>Dostupné po celý rok </a:t>
            </a:r>
            <a:endParaRPr lang="cs-CZ" dirty="0">
              <a:latin typeface="Karbon Slab Stencil Bold" pitchFamily="50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" y="2371608"/>
            <a:ext cx="6625871" cy="43885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77915"/>
            <a:ext cx="4999249" cy="37494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90" y="3948432"/>
            <a:ext cx="4999249" cy="28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34" y="339368"/>
            <a:ext cx="12050332" cy="1325563"/>
          </a:xfrm>
        </p:spPr>
        <p:txBody>
          <a:bodyPr/>
          <a:lstStyle/>
          <a:p>
            <a:pPr algn="ctr"/>
            <a:r>
              <a:rPr lang="cs-CZ" dirty="0" smtClean="0">
                <a:latin typeface="Karbon Slab Stencil Bold" pitchFamily="50" charset="-18"/>
              </a:rPr>
              <a:t>Vývoj počtu návštěvnosti vzdělávacích programů žáky ostravských škol</a:t>
            </a:r>
            <a:endParaRPr lang="cs-CZ" dirty="0">
              <a:latin typeface="Karbon Slab Stencil Bold" pitchFamily="50" charset="-18"/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43938"/>
              </p:ext>
            </p:extLst>
          </p:nvPr>
        </p:nvGraphicFramePr>
        <p:xfrm>
          <a:off x="945397" y="2084523"/>
          <a:ext cx="10600840" cy="449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2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88" y="196879"/>
            <a:ext cx="768631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 smtClean="0">
                <a:latin typeface="Karbon Slab Stencil Bold" pitchFamily="50" charset="-18"/>
              </a:rPr>
              <a:t>Výjezdní aktivita pro MŠ</a:t>
            </a:r>
            <a:br>
              <a:rPr lang="cs-CZ" dirty="0" smtClean="0">
                <a:latin typeface="Karbon Slab Stencil Bold" pitchFamily="50" charset="-18"/>
              </a:rPr>
            </a:br>
            <a:r>
              <a:rPr lang="cs-CZ" dirty="0" smtClean="0">
                <a:latin typeface="Karbon Slab Stencil Bold" pitchFamily="50" charset="-18"/>
              </a:rPr>
              <a:t>Malý řemeslník Světa techniky</a:t>
            </a:r>
            <a:endParaRPr lang="cs-CZ" dirty="0">
              <a:latin typeface="Karbon Slab Stencil Bold" pitchFamily="50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" y="1731669"/>
            <a:ext cx="6628670" cy="497150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01" y="3149461"/>
            <a:ext cx="4738281" cy="355371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90" y="80682"/>
            <a:ext cx="3844692" cy="28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94</Words>
  <Application>Microsoft Office PowerPoint</Application>
  <PresentationFormat>Vlastní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Prezentace aplikace PowerPoint</vt:lpstr>
      <vt:lpstr>Cíle projektu</vt:lpstr>
      <vt:lpstr>Jedinečná infrastruktura  pro neformální vzdělávání</vt:lpstr>
      <vt:lpstr>Určeno všem věkovým kategoriím</vt:lpstr>
      <vt:lpstr>Atraktivní obohacení  školní výuky</vt:lpstr>
      <vt:lpstr>Zážitkové vzdělávání</vt:lpstr>
      <vt:lpstr>Dostupné po celý rok </vt:lpstr>
      <vt:lpstr>Vývoj počtu návštěvnosti vzdělávacích programů žáky ostravských škol</vt:lpstr>
      <vt:lpstr>Výjezdní aktivita pro MŠ Malý řemeslník Světa techniky</vt:lpstr>
      <vt:lpstr>Živá knihovna povolání   seznámení žáků s žádanými profesemi</vt:lpstr>
      <vt:lpstr>Aktivity ve městě Ostravě zaměřené na oživení  veřejného prostoru</vt:lpstr>
      <vt:lpstr>Mimoškolní vzdělávací aktivity         a Science campy </vt:lpstr>
      <vt:lpstr>Děkujeme za důvěru poskytovatelům,  za zájem pedagogům a za aktivitu žákům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Ceskova Ivana</dc:creator>
  <cp:lastModifiedBy>Administrator</cp:lastModifiedBy>
  <cp:revision>86</cp:revision>
  <cp:lastPrinted>2017-10-20T18:01:19Z</cp:lastPrinted>
  <dcterms:created xsi:type="dcterms:W3CDTF">2017-02-04T19:51:09Z</dcterms:created>
  <dcterms:modified xsi:type="dcterms:W3CDTF">2018-03-02T11:48:08Z</dcterms:modified>
</cp:coreProperties>
</file>